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Raleway Black"/>
      <p:bold r:id="rId39"/>
      <p:boldItalic r:id="rId40"/>
    </p:embeddedFont>
    <p:embeddedFont>
      <p:font typeface="Oswald"/>
      <p:regular r:id="rId41"/>
      <p:bold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8"/>
        <p:guide pos="5222"/>
        <p:guide pos="27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Black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RalewayBlack-bold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905094d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905094d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905094d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905094d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f55da46cf_2_20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f55da46cf_2_20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905094d6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905094d6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905094d6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905094d6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905094d6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905094d6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905094d6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905094d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905094d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905094d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905094d6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905094d6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905094d6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905094d6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ca35c373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ca35c373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905094d6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905094d6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905094d6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905094d6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905094d6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905094d6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905094d6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905094d6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905094d6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905094d6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905094d6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905094d6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905094d6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905094d6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905094d6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905094d6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905094d6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905094d6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905094d6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9905094d6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e0256064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e0256064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0fffe37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0fffe3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905094d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905094d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905094d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905094d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905094d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905094d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e02560640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e0256064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3119c6b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3119c6b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b="0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hasCustomPrompt="1"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ctrTitle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6" type="ctrTitle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8" type="ctrTitle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3" type="ctrTitle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/>
          <p:nvPr>
            <p:ph idx="14" type="subTitle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64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hasCustomPrompt="1"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hasCustomPrompt="1" idx="2" type="title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900024">
            <a:off x="7669901" y="-1242014"/>
            <a:ext cx="2775771" cy="302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10799979">
            <a:off x="-1626701" y="-2274965"/>
            <a:ext cx="4294100" cy="3884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b="1" sz="14000" u="sng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b="1" sz="14000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-50" l="0" r="0" t="-60"/>
          <a:stretch/>
        </p:blipFill>
        <p:spPr>
          <a:xfrm flipH="1" rot="5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28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title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2" type="ctrTitle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2"/>
          <p:cNvSpPr txBox="1"/>
          <p:nvPr>
            <p:ph idx="3" type="subTitle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4" type="ctrTitle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2"/>
          <p:cNvSpPr txBox="1"/>
          <p:nvPr>
            <p:ph idx="5" type="subTitle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6" type="ctrTitle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8" type="ctrTitle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2"/>
          <p:cNvSpPr txBox="1"/>
          <p:nvPr>
            <p:ph idx="9" type="subTitle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3" type="ctrTitle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2"/>
          <p:cNvSpPr txBox="1"/>
          <p:nvPr>
            <p:ph idx="14" type="subTitle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5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738975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subTitle"/>
          </p:nvPr>
        </p:nvSpPr>
        <p:spPr>
          <a:xfrm>
            <a:off x="4624450" y="2357825"/>
            <a:ext cx="3595500" cy="20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-1203" l="0" r="0" t="70"/>
          <a:stretch/>
        </p:blipFill>
        <p:spPr>
          <a:xfrm rot="-860445">
            <a:off x="-2366845" y="-549866"/>
            <a:ext cx="9807133" cy="11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65831">
            <a:off x="6799170" y="-2312740"/>
            <a:ext cx="47259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9" l="0" r="0" t="1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9" r="9" t="0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flipH="1" rot="5400000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/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lastpass.com/features/password-generator#generatorTool" TargetMode="External"/><Relationship Id="rId4" Type="http://schemas.openxmlformats.org/officeDocument/2006/relationships/hyperlink" Target="https://password.kaspersky.com/e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hyperlink" Target="mailto:0241823@up.edu.mx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1355725" y="1253550"/>
            <a:ext cx="6602700" cy="22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CIBERSEGURIDAD</a:t>
            </a:r>
            <a:r>
              <a:rPr lang="en" sz="5800"/>
              <a:t> </a:t>
            </a:r>
            <a:r>
              <a:rPr lang="en" sz="8800">
                <a:solidFill>
                  <a:schemeClr val="accent2"/>
                </a:solidFill>
              </a:rPr>
              <a:t>HOSPITALIDAD</a:t>
            </a:r>
            <a:endParaRPr sz="8800">
              <a:solidFill>
                <a:schemeClr val="accent2"/>
              </a:solidFill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eligros digitales y cómo protegerse de ellos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Phishing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5" name="Google Shape;255;p35"/>
          <p:cNvSpPr txBox="1"/>
          <p:nvPr>
            <p:ph idx="4294967295" type="subTitle"/>
          </p:nvPr>
        </p:nvSpPr>
        <p:spPr>
          <a:xfrm>
            <a:off x="1556225" y="3299725"/>
            <a:ext cx="6031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escador con un cebo falso para atrapar peces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0" y="111000"/>
            <a:ext cx="66532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75" y="106650"/>
            <a:ext cx="6895350" cy="48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idx="2" type="title"/>
          </p:nvPr>
        </p:nvSpPr>
        <p:spPr>
          <a:xfrm>
            <a:off x="1707600" y="2158100"/>
            <a:ext cx="58677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Direcciones</a:t>
            </a:r>
            <a:endParaRPr/>
          </a:p>
        </p:txBody>
      </p:sp>
      <p:sp>
        <p:nvSpPr>
          <p:cNvPr id="271" name="Google Shape;271;p38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correo o enlaces extraños</a:t>
            </a:r>
            <a:endParaRPr/>
          </a:p>
        </p:txBody>
      </p:sp>
      <p:sp>
        <p:nvSpPr>
          <p:cNvPr id="272" name="Google Shape;272;p38"/>
          <p:cNvSpPr txBox="1"/>
          <p:nvPr>
            <p:ph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Errores</a:t>
            </a:r>
            <a:endParaRPr/>
          </a:p>
        </p:txBody>
      </p:sp>
      <p:sp>
        <p:nvSpPr>
          <p:cNvPr id="273" name="Google Shape;273;p38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ortográficos o gramaticales</a:t>
            </a:r>
            <a:endParaRPr/>
          </a:p>
        </p:txBody>
      </p:sp>
      <p:sp>
        <p:nvSpPr>
          <p:cNvPr id="274" name="Google Shape;274;p38"/>
          <p:cNvSpPr txBox="1"/>
          <p:nvPr>
            <p:ph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Solicitudes</a:t>
            </a:r>
            <a:endParaRPr/>
          </a:p>
        </p:txBody>
      </p:sp>
      <p:sp>
        <p:nvSpPr>
          <p:cNvPr id="275" name="Google Shape;275;p38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urgentes de información personal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DDoS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5" name="Google Shape;285;p40"/>
          <p:cNvSpPr txBox="1"/>
          <p:nvPr>
            <p:ph idx="4294967295" type="subTitle"/>
          </p:nvPr>
        </p:nvSpPr>
        <p:spPr>
          <a:xfrm>
            <a:off x="1556225" y="3299725"/>
            <a:ext cx="6031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Ataque de Denegación de Servicio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50" y="211063"/>
            <a:ext cx="4750900" cy="47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idx="4294967295" type="subTitle"/>
          </p:nvPr>
        </p:nvSpPr>
        <p:spPr>
          <a:xfrm>
            <a:off x="1038100" y="2120175"/>
            <a:ext cx="7362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como si una multitud bloqueara la entrada de un hotel, impidiendo que los invitados entren. En la hospitalidad, puede paralizar las reservas y dañar la reputación del hotel.</a:t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SQL Injection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01" name="Google Shape;301;p43"/>
          <p:cNvSpPr txBox="1"/>
          <p:nvPr>
            <p:ph idx="4294967295" type="subTitle"/>
          </p:nvPr>
        </p:nvSpPr>
        <p:spPr>
          <a:xfrm>
            <a:off x="1556225" y="3590100"/>
            <a:ext cx="6031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Palabras mágicas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00" y="472388"/>
            <a:ext cx="4198725" cy="41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Ciberseguridad: </a:t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 flipH="1">
            <a:off x="8954936" y="5256900"/>
            <a:ext cx="312682" cy="44899"/>
          </a:xfrm>
          <a:custGeom>
            <a:rect b="b" l="l" r="r" t="t"/>
            <a:pathLst>
              <a:path extrusionOk="0" fill="none" h="1004" w="6992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cap="flat" cmpd="sng" w="1900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como tener cerraduras y alarmas en internet para proteger nuestras cosas importantes, como datos personales y financieros.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39" l="0" r="0" t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650" y="522625"/>
            <a:ext cx="4098250" cy="40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idx="4294967295" type="subTitle"/>
          </p:nvPr>
        </p:nvSpPr>
        <p:spPr>
          <a:xfrm>
            <a:off x="1380450" y="2274800"/>
            <a:ext cx="7362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Truco que engaña a una base de datos para que revele información o haga cambios no autorizados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Fuerza Bruta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1" name="Google Shape;321;p47"/>
          <p:cNvSpPr txBox="1"/>
          <p:nvPr>
            <p:ph idx="4294967295" type="subTitle"/>
          </p:nvPr>
        </p:nvSpPr>
        <p:spPr>
          <a:xfrm>
            <a:off x="1556225" y="3590100"/>
            <a:ext cx="6031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Contraseña WiFi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800" y="295725"/>
            <a:ext cx="4596275" cy="4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4294967295" type="subTitle"/>
          </p:nvPr>
        </p:nvSpPr>
        <p:spPr>
          <a:xfrm>
            <a:off x="1347325" y="1799950"/>
            <a:ext cx="7362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protegerte, usa contraseñas largas y complejas que combinen letras, números y símbolos.</a:t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Generador de Contraseñas Seguras</a:t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Password Check</a:t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Buenas Prácticas</a:t>
            </a: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4294967295" type="subTitle"/>
          </p:nvPr>
        </p:nvSpPr>
        <p:spPr>
          <a:xfrm>
            <a:off x="1060175" y="1793175"/>
            <a:ext cx="7362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Mantén tus programas y dispositivos actualizados.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Utiliza contraseñas fuertes y distintas para cada cuenta.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hagas clic en enlaces sospechosos y verifica siempre las URLs.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te conectes a redes inseguras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25" y="273613"/>
            <a:ext cx="4596275" cy="4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1303275" y="722325"/>
            <a:ext cx="5371800" cy="7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Dudas / Comentarios</a:t>
            </a:r>
            <a:endParaRPr/>
          </a:p>
        </p:txBody>
      </p:sp>
      <p:sp>
        <p:nvSpPr>
          <p:cNvPr id="356" name="Google Shape;356;p54"/>
          <p:cNvSpPr txBox="1"/>
          <p:nvPr>
            <p:ph idx="4294967295" type="subTitle"/>
          </p:nvPr>
        </p:nvSpPr>
        <p:spPr>
          <a:xfrm>
            <a:off x="1628030" y="1843799"/>
            <a:ext cx="29469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¿Te quedaste con alguna pregunta?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0241823@up.edu.mx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55 5154 1135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Enrique Gómez Tagle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54"/>
          <p:cNvGrpSpPr/>
          <p:nvPr/>
        </p:nvGrpSpPr>
        <p:grpSpPr>
          <a:xfrm>
            <a:off x="4574922" y="2994898"/>
            <a:ext cx="1551258" cy="333035"/>
            <a:chOff x="1132322" y="2886948"/>
            <a:chExt cx="1551258" cy="333035"/>
          </a:xfrm>
        </p:grpSpPr>
        <p:sp>
          <p:nvSpPr>
            <p:cNvPr id="358" name="Google Shape;358;p54"/>
            <p:cNvSpPr/>
            <p:nvPr/>
          </p:nvSpPr>
          <p:spPr>
            <a:xfrm>
              <a:off x="1132322" y="2886948"/>
              <a:ext cx="153712" cy="333035"/>
            </a:xfrm>
            <a:custGeom>
              <a:rect b="b" l="l" r="r" t="t"/>
              <a:pathLst>
                <a:path extrusionOk="0" h="16046" w="7406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1719973" y="2902182"/>
              <a:ext cx="301881" cy="301881"/>
            </a:xfrm>
            <a:custGeom>
              <a:rect b="b" l="l" r="r" t="t"/>
              <a:pathLst>
                <a:path extrusionOk="0" h="14545" w="14545">
                  <a:moveTo>
                    <a:pt x="7272" y="1302"/>
                  </a:moveTo>
                  <a:cubicBezTo>
                    <a:pt x="9207" y="1302"/>
                    <a:pt x="9441" y="1335"/>
                    <a:pt x="10208" y="1368"/>
                  </a:cubicBezTo>
                  <a:cubicBezTo>
                    <a:pt x="10942" y="1402"/>
                    <a:pt x="11309" y="1502"/>
                    <a:pt x="11575" y="1602"/>
                  </a:cubicBezTo>
                  <a:cubicBezTo>
                    <a:pt x="11909" y="1735"/>
                    <a:pt x="12142" y="1902"/>
                    <a:pt x="12409" y="2169"/>
                  </a:cubicBezTo>
                  <a:cubicBezTo>
                    <a:pt x="12676" y="2403"/>
                    <a:pt x="12810" y="2636"/>
                    <a:pt x="12943" y="3003"/>
                  </a:cubicBezTo>
                  <a:cubicBezTo>
                    <a:pt x="13043" y="3236"/>
                    <a:pt x="13177" y="3637"/>
                    <a:pt x="13210" y="4337"/>
                  </a:cubicBezTo>
                  <a:cubicBezTo>
                    <a:pt x="13243" y="5104"/>
                    <a:pt x="13243" y="5338"/>
                    <a:pt x="13243" y="7273"/>
                  </a:cubicBezTo>
                  <a:cubicBezTo>
                    <a:pt x="13243" y="9241"/>
                    <a:pt x="13243" y="9474"/>
                    <a:pt x="13210" y="10241"/>
                  </a:cubicBezTo>
                  <a:cubicBezTo>
                    <a:pt x="13177" y="10942"/>
                    <a:pt x="13043" y="11342"/>
                    <a:pt x="12943" y="11576"/>
                  </a:cubicBezTo>
                  <a:cubicBezTo>
                    <a:pt x="12810" y="11909"/>
                    <a:pt x="12676" y="12176"/>
                    <a:pt x="12409" y="12410"/>
                  </a:cubicBezTo>
                  <a:cubicBezTo>
                    <a:pt x="12142" y="12677"/>
                    <a:pt x="11909" y="12843"/>
                    <a:pt x="11575" y="12977"/>
                  </a:cubicBezTo>
                  <a:cubicBezTo>
                    <a:pt x="11309" y="13077"/>
                    <a:pt x="10942" y="13177"/>
                    <a:pt x="10208" y="13210"/>
                  </a:cubicBezTo>
                  <a:cubicBezTo>
                    <a:pt x="9441" y="13244"/>
                    <a:pt x="9207" y="13244"/>
                    <a:pt x="7272" y="13244"/>
                  </a:cubicBezTo>
                  <a:cubicBezTo>
                    <a:pt x="5338" y="13244"/>
                    <a:pt x="5104" y="13244"/>
                    <a:pt x="4337" y="13210"/>
                  </a:cubicBezTo>
                  <a:cubicBezTo>
                    <a:pt x="3636" y="13177"/>
                    <a:pt x="3236" y="13077"/>
                    <a:pt x="2969" y="12977"/>
                  </a:cubicBezTo>
                  <a:cubicBezTo>
                    <a:pt x="2636" y="12843"/>
                    <a:pt x="2402" y="12677"/>
                    <a:pt x="2135" y="12410"/>
                  </a:cubicBezTo>
                  <a:cubicBezTo>
                    <a:pt x="1902" y="12176"/>
                    <a:pt x="1735" y="11909"/>
                    <a:pt x="1602" y="11576"/>
                  </a:cubicBezTo>
                  <a:cubicBezTo>
                    <a:pt x="1502" y="11309"/>
                    <a:pt x="1368" y="10942"/>
                    <a:pt x="1335" y="10241"/>
                  </a:cubicBezTo>
                  <a:cubicBezTo>
                    <a:pt x="1301" y="9474"/>
                    <a:pt x="1301" y="9241"/>
                    <a:pt x="1301" y="7273"/>
                  </a:cubicBezTo>
                  <a:cubicBezTo>
                    <a:pt x="1301" y="5338"/>
                    <a:pt x="1301" y="5104"/>
                    <a:pt x="1335" y="4337"/>
                  </a:cubicBezTo>
                  <a:cubicBezTo>
                    <a:pt x="1368" y="3637"/>
                    <a:pt x="1502" y="3236"/>
                    <a:pt x="1602" y="3003"/>
                  </a:cubicBezTo>
                  <a:cubicBezTo>
                    <a:pt x="1735" y="2669"/>
                    <a:pt x="1902" y="2403"/>
                    <a:pt x="2135" y="2169"/>
                  </a:cubicBezTo>
                  <a:cubicBezTo>
                    <a:pt x="2402" y="1902"/>
                    <a:pt x="2636" y="1735"/>
                    <a:pt x="2969" y="1602"/>
                  </a:cubicBezTo>
                  <a:cubicBezTo>
                    <a:pt x="3236" y="1502"/>
                    <a:pt x="3636" y="1402"/>
                    <a:pt x="4337" y="1368"/>
                  </a:cubicBezTo>
                  <a:cubicBezTo>
                    <a:pt x="5104" y="1335"/>
                    <a:pt x="5338" y="1302"/>
                    <a:pt x="7272" y="1302"/>
                  </a:cubicBezTo>
                  <a:close/>
                  <a:moveTo>
                    <a:pt x="7272" y="1"/>
                  </a:moveTo>
                  <a:cubicBezTo>
                    <a:pt x="5304" y="1"/>
                    <a:pt x="5037" y="1"/>
                    <a:pt x="4270" y="34"/>
                  </a:cubicBezTo>
                  <a:cubicBezTo>
                    <a:pt x="3503" y="68"/>
                    <a:pt x="2969" y="201"/>
                    <a:pt x="2502" y="368"/>
                  </a:cubicBezTo>
                  <a:cubicBezTo>
                    <a:pt x="2035" y="568"/>
                    <a:pt x="1635" y="801"/>
                    <a:pt x="1201" y="1235"/>
                  </a:cubicBezTo>
                  <a:cubicBezTo>
                    <a:pt x="801" y="1635"/>
                    <a:pt x="568" y="2036"/>
                    <a:pt x="367" y="2503"/>
                  </a:cubicBezTo>
                  <a:cubicBezTo>
                    <a:pt x="201" y="2970"/>
                    <a:pt x="67" y="3503"/>
                    <a:pt x="34" y="4271"/>
                  </a:cubicBezTo>
                  <a:cubicBezTo>
                    <a:pt x="0" y="5038"/>
                    <a:pt x="0" y="5305"/>
                    <a:pt x="0" y="7273"/>
                  </a:cubicBezTo>
                  <a:cubicBezTo>
                    <a:pt x="0" y="9241"/>
                    <a:pt x="0" y="9508"/>
                    <a:pt x="34" y="10275"/>
                  </a:cubicBezTo>
                  <a:cubicBezTo>
                    <a:pt x="67" y="11042"/>
                    <a:pt x="201" y="11576"/>
                    <a:pt x="367" y="12043"/>
                  </a:cubicBezTo>
                  <a:cubicBezTo>
                    <a:pt x="568" y="12543"/>
                    <a:pt x="801" y="12943"/>
                    <a:pt x="1201" y="13344"/>
                  </a:cubicBezTo>
                  <a:cubicBezTo>
                    <a:pt x="1635" y="13744"/>
                    <a:pt x="2035" y="13977"/>
                    <a:pt x="2502" y="14178"/>
                  </a:cubicBezTo>
                  <a:cubicBezTo>
                    <a:pt x="2969" y="14344"/>
                    <a:pt x="3503" y="14478"/>
                    <a:pt x="4270" y="14511"/>
                  </a:cubicBezTo>
                  <a:cubicBezTo>
                    <a:pt x="5037" y="14545"/>
                    <a:pt x="5304" y="14545"/>
                    <a:pt x="7272" y="14545"/>
                  </a:cubicBezTo>
                  <a:cubicBezTo>
                    <a:pt x="9240" y="14545"/>
                    <a:pt x="9507" y="14545"/>
                    <a:pt x="10274" y="14511"/>
                  </a:cubicBezTo>
                  <a:cubicBezTo>
                    <a:pt x="11042" y="14478"/>
                    <a:pt x="11575" y="14344"/>
                    <a:pt x="12042" y="14178"/>
                  </a:cubicBezTo>
                  <a:cubicBezTo>
                    <a:pt x="12509" y="13977"/>
                    <a:pt x="12943" y="13744"/>
                    <a:pt x="13343" y="13344"/>
                  </a:cubicBezTo>
                  <a:cubicBezTo>
                    <a:pt x="13744" y="12943"/>
                    <a:pt x="13977" y="12543"/>
                    <a:pt x="14177" y="12043"/>
                  </a:cubicBezTo>
                  <a:cubicBezTo>
                    <a:pt x="14344" y="11576"/>
                    <a:pt x="14477" y="11042"/>
                    <a:pt x="14511" y="10275"/>
                  </a:cubicBezTo>
                  <a:cubicBezTo>
                    <a:pt x="14544" y="9508"/>
                    <a:pt x="14544" y="9241"/>
                    <a:pt x="14544" y="7273"/>
                  </a:cubicBezTo>
                  <a:cubicBezTo>
                    <a:pt x="14544" y="5305"/>
                    <a:pt x="14544" y="5038"/>
                    <a:pt x="14511" y="4271"/>
                  </a:cubicBezTo>
                  <a:cubicBezTo>
                    <a:pt x="14477" y="3503"/>
                    <a:pt x="14344" y="2970"/>
                    <a:pt x="14177" y="2503"/>
                  </a:cubicBezTo>
                  <a:cubicBezTo>
                    <a:pt x="13977" y="2036"/>
                    <a:pt x="13744" y="1635"/>
                    <a:pt x="13343" y="1235"/>
                  </a:cubicBezTo>
                  <a:cubicBezTo>
                    <a:pt x="12943" y="801"/>
                    <a:pt x="12509" y="568"/>
                    <a:pt x="12042" y="368"/>
                  </a:cubicBezTo>
                  <a:cubicBezTo>
                    <a:pt x="11575" y="201"/>
                    <a:pt x="11042" y="68"/>
                    <a:pt x="10274" y="34"/>
                  </a:cubicBezTo>
                  <a:cubicBezTo>
                    <a:pt x="9507" y="1"/>
                    <a:pt x="9240" y="1"/>
                    <a:pt x="7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1793362" y="2975571"/>
              <a:ext cx="155102" cy="155787"/>
            </a:xfrm>
            <a:custGeom>
              <a:rect b="b" l="l" r="r" t="t"/>
              <a:pathLst>
                <a:path extrusionOk="0" h="7506" w="7473">
                  <a:moveTo>
                    <a:pt x="3736" y="1335"/>
                  </a:moveTo>
                  <a:cubicBezTo>
                    <a:pt x="5071" y="1335"/>
                    <a:pt x="6171" y="2402"/>
                    <a:pt x="6171" y="3737"/>
                  </a:cubicBezTo>
                  <a:cubicBezTo>
                    <a:pt x="6171" y="5104"/>
                    <a:pt x="5071" y="6172"/>
                    <a:pt x="3736" y="6172"/>
                  </a:cubicBezTo>
                  <a:cubicBezTo>
                    <a:pt x="2402" y="6172"/>
                    <a:pt x="1301" y="5071"/>
                    <a:pt x="1301" y="3737"/>
                  </a:cubicBezTo>
                  <a:cubicBezTo>
                    <a:pt x="1301" y="2402"/>
                    <a:pt x="2402" y="1335"/>
                    <a:pt x="3736" y="1335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506"/>
                    <a:pt x="3736" y="7506"/>
                  </a:cubicBezTo>
                  <a:cubicBezTo>
                    <a:pt x="5804" y="7506"/>
                    <a:pt x="7472" y="5805"/>
                    <a:pt x="7472" y="3737"/>
                  </a:cubicBezTo>
                  <a:cubicBezTo>
                    <a:pt x="7472" y="1669"/>
                    <a:pt x="5804" y="1"/>
                    <a:pt x="3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1933210" y="2954796"/>
              <a:ext cx="36716" cy="36031"/>
            </a:xfrm>
            <a:custGeom>
              <a:rect b="b" l="l" r="r" t="t"/>
              <a:pathLst>
                <a:path extrusionOk="0" h="1736" w="1769">
                  <a:moveTo>
                    <a:pt x="901" y="1"/>
                  </a:moveTo>
                  <a:cubicBezTo>
                    <a:pt x="401" y="1"/>
                    <a:pt x="0" y="368"/>
                    <a:pt x="0" y="868"/>
                  </a:cubicBezTo>
                  <a:cubicBezTo>
                    <a:pt x="0" y="1335"/>
                    <a:pt x="401" y="1736"/>
                    <a:pt x="901" y="1736"/>
                  </a:cubicBezTo>
                  <a:cubicBezTo>
                    <a:pt x="1368" y="1736"/>
                    <a:pt x="1768" y="1335"/>
                    <a:pt x="1768" y="868"/>
                  </a:cubicBezTo>
                  <a:cubicBezTo>
                    <a:pt x="1768" y="368"/>
                    <a:pt x="1368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2381698" y="2902182"/>
              <a:ext cx="301881" cy="302566"/>
            </a:xfrm>
            <a:custGeom>
              <a:rect b="b" l="l" r="r" t="t"/>
              <a:pathLst>
                <a:path extrusionOk="0" h="14578" w="14545">
                  <a:moveTo>
                    <a:pt x="14544" y="6906"/>
                  </a:moveTo>
                  <a:cubicBezTo>
                    <a:pt x="14444" y="3070"/>
                    <a:pt x="11275" y="1"/>
                    <a:pt x="7406" y="1"/>
                  </a:cubicBezTo>
                  <a:cubicBezTo>
                    <a:pt x="3570" y="1"/>
                    <a:pt x="434" y="3003"/>
                    <a:pt x="268" y="6772"/>
                  </a:cubicBezTo>
                  <a:cubicBezTo>
                    <a:pt x="268" y="6872"/>
                    <a:pt x="234" y="7006"/>
                    <a:pt x="234" y="7106"/>
                  </a:cubicBezTo>
                  <a:cubicBezTo>
                    <a:pt x="234" y="8440"/>
                    <a:pt x="635" y="9674"/>
                    <a:pt x="1268" y="10775"/>
                  </a:cubicBezTo>
                  <a:lnTo>
                    <a:pt x="1" y="14578"/>
                  </a:lnTo>
                  <a:lnTo>
                    <a:pt x="3937" y="13310"/>
                  </a:lnTo>
                  <a:cubicBezTo>
                    <a:pt x="4971" y="13877"/>
                    <a:pt x="6138" y="14178"/>
                    <a:pt x="7406" y="14178"/>
                  </a:cubicBezTo>
                  <a:cubicBezTo>
                    <a:pt x="11342" y="14178"/>
                    <a:pt x="14544" y="11009"/>
                    <a:pt x="14544" y="7106"/>
                  </a:cubicBezTo>
                  <a:cubicBezTo>
                    <a:pt x="14544" y="7039"/>
                    <a:pt x="14544" y="6972"/>
                    <a:pt x="14544" y="6906"/>
                  </a:cubicBezTo>
                  <a:close/>
                  <a:moveTo>
                    <a:pt x="7406" y="13077"/>
                  </a:moveTo>
                  <a:cubicBezTo>
                    <a:pt x="6172" y="13077"/>
                    <a:pt x="5038" y="12710"/>
                    <a:pt x="4104" y="12076"/>
                  </a:cubicBezTo>
                  <a:lnTo>
                    <a:pt x="1769" y="12810"/>
                  </a:lnTo>
                  <a:lnTo>
                    <a:pt x="2536" y="10608"/>
                  </a:lnTo>
                  <a:cubicBezTo>
                    <a:pt x="1802" y="9608"/>
                    <a:pt x="1402" y="8407"/>
                    <a:pt x="1402" y="7106"/>
                  </a:cubicBezTo>
                  <a:cubicBezTo>
                    <a:pt x="1402" y="6906"/>
                    <a:pt x="1402" y="6706"/>
                    <a:pt x="1402" y="6505"/>
                  </a:cubicBezTo>
                  <a:cubicBezTo>
                    <a:pt x="1702" y="3503"/>
                    <a:pt x="4270" y="1135"/>
                    <a:pt x="7406" y="1135"/>
                  </a:cubicBezTo>
                  <a:cubicBezTo>
                    <a:pt x="10542" y="1135"/>
                    <a:pt x="13143" y="3570"/>
                    <a:pt x="13377" y="6639"/>
                  </a:cubicBezTo>
                  <a:cubicBezTo>
                    <a:pt x="13410" y="6772"/>
                    <a:pt x="13410" y="6939"/>
                    <a:pt x="13410" y="7106"/>
                  </a:cubicBezTo>
                  <a:cubicBezTo>
                    <a:pt x="13410" y="10375"/>
                    <a:pt x="10708" y="13077"/>
                    <a:pt x="7406" y="130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2462705" y="2981113"/>
              <a:ext cx="148170" cy="141943"/>
            </a:xfrm>
            <a:custGeom>
              <a:rect b="b" l="l" r="r" t="t"/>
              <a:pathLst>
                <a:path extrusionOk="0" h="6839" w="7139">
                  <a:moveTo>
                    <a:pt x="6772" y="4737"/>
                  </a:moveTo>
                  <a:cubicBezTo>
                    <a:pt x="6605" y="4637"/>
                    <a:pt x="5738" y="4204"/>
                    <a:pt x="5571" y="4170"/>
                  </a:cubicBezTo>
                  <a:cubicBezTo>
                    <a:pt x="5404" y="4103"/>
                    <a:pt x="5304" y="4070"/>
                    <a:pt x="5171" y="4237"/>
                  </a:cubicBezTo>
                  <a:cubicBezTo>
                    <a:pt x="5071" y="4437"/>
                    <a:pt x="4737" y="4804"/>
                    <a:pt x="4637" y="4937"/>
                  </a:cubicBezTo>
                  <a:cubicBezTo>
                    <a:pt x="4537" y="5037"/>
                    <a:pt x="4437" y="5071"/>
                    <a:pt x="4237" y="4971"/>
                  </a:cubicBezTo>
                  <a:cubicBezTo>
                    <a:pt x="4070" y="4871"/>
                    <a:pt x="3503" y="4704"/>
                    <a:pt x="2836" y="4103"/>
                  </a:cubicBezTo>
                  <a:cubicBezTo>
                    <a:pt x="2336" y="3636"/>
                    <a:pt x="1969" y="3069"/>
                    <a:pt x="1869" y="2903"/>
                  </a:cubicBezTo>
                  <a:cubicBezTo>
                    <a:pt x="1768" y="2736"/>
                    <a:pt x="1869" y="2636"/>
                    <a:pt x="1935" y="2536"/>
                  </a:cubicBezTo>
                  <a:cubicBezTo>
                    <a:pt x="2002" y="2469"/>
                    <a:pt x="2102" y="2336"/>
                    <a:pt x="2202" y="2235"/>
                  </a:cubicBezTo>
                  <a:cubicBezTo>
                    <a:pt x="2235" y="2202"/>
                    <a:pt x="2235" y="2202"/>
                    <a:pt x="2269" y="2169"/>
                  </a:cubicBezTo>
                  <a:cubicBezTo>
                    <a:pt x="2302" y="2102"/>
                    <a:pt x="2336" y="2035"/>
                    <a:pt x="2369" y="1969"/>
                  </a:cubicBezTo>
                  <a:cubicBezTo>
                    <a:pt x="2436" y="1835"/>
                    <a:pt x="2402" y="1735"/>
                    <a:pt x="2369" y="1635"/>
                  </a:cubicBezTo>
                  <a:cubicBezTo>
                    <a:pt x="2336" y="1568"/>
                    <a:pt x="1969" y="701"/>
                    <a:pt x="1835" y="367"/>
                  </a:cubicBezTo>
                  <a:cubicBezTo>
                    <a:pt x="1668" y="1"/>
                    <a:pt x="1535" y="67"/>
                    <a:pt x="1435" y="67"/>
                  </a:cubicBezTo>
                  <a:cubicBezTo>
                    <a:pt x="1335" y="67"/>
                    <a:pt x="1201" y="67"/>
                    <a:pt x="1101" y="67"/>
                  </a:cubicBezTo>
                  <a:cubicBezTo>
                    <a:pt x="968" y="67"/>
                    <a:pt x="768" y="101"/>
                    <a:pt x="634" y="267"/>
                  </a:cubicBezTo>
                  <a:cubicBezTo>
                    <a:pt x="468" y="434"/>
                    <a:pt x="1" y="868"/>
                    <a:pt x="1" y="1735"/>
                  </a:cubicBezTo>
                  <a:cubicBezTo>
                    <a:pt x="1" y="1935"/>
                    <a:pt x="34" y="2135"/>
                    <a:pt x="101" y="2302"/>
                  </a:cubicBezTo>
                  <a:cubicBezTo>
                    <a:pt x="267" y="2936"/>
                    <a:pt x="668" y="3436"/>
                    <a:pt x="734" y="3503"/>
                  </a:cubicBezTo>
                  <a:cubicBezTo>
                    <a:pt x="801" y="3636"/>
                    <a:pt x="1935" y="5438"/>
                    <a:pt x="3737" y="6138"/>
                  </a:cubicBezTo>
                  <a:cubicBezTo>
                    <a:pt x="5504" y="6839"/>
                    <a:pt x="5504" y="6605"/>
                    <a:pt x="5838" y="6572"/>
                  </a:cubicBezTo>
                  <a:cubicBezTo>
                    <a:pt x="6138" y="6539"/>
                    <a:pt x="6872" y="6172"/>
                    <a:pt x="7006" y="5738"/>
                  </a:cubicBezTo>
                  <a:cubicBezTo>
                    <a:pt x="7139" y="5338"/>
                    <a:pt x="7139" y="5004"/>
                    <a:pt x="7106" y="4937"/>
                  </a:cubicBezTo>
                  <a:cubicBezTo>
                    <a:pt x="7072" y="4871"/>
                    <a:pt x="6939" y="4804"/>
                    <a:pt x="6772" y="47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 rot="8100052">
            <a:off x="3796547" y="1378613"/>
            <a:ext cx="1668029" cy="181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 flipH="1" rot="10799945">
            <a:off x="6638836" y="1378618"/>
            <a:ext cx="1668025" cy="1815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idx="6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Trustwave</a:t>
            </a:r>
            <a:endParaRPr/>
          </a:p>
        </p:txBody>
      </p:sp>
      <p:sp>
        <p:nvSpPr>
          <p:cNvPr id="166" name="Google Shape;166;p28"/>
          <p:cNvSpPr txBox="1"/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89%</a:t>
            </a:r>
            <a:endParaRPr/>
          </a:p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afectadas más de una vez al año</a:t>
            </a:r>
            <a:endParaRPr/>
          </a:p>
        </p:txBody>
      </p:sp>
      <p:sp>
        <p:nvSpPr>
          <p:cNvPr id="168" name="Google Shape;168;p28"/>
          <p:cNvSpPr txBox="1"/>
          <p:nvPr>
            <p:ph idx="2" type="ctrTitle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31%</a:t>
            </a:r>
            <a:endParaRPr/>
          </a:p>
        </p:txBody>
      </p:sp>
      <p:sp>
        <p:nvSpPr>
          <p:cNvPr id="169" name="Google Shape;169;p28"/>
          <p:cNvSpPr txBox="1"/>
          <p:nvPr>
            <p:ph idx="3" type="subTitle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organizaciones han reportado 1+ brecha de datos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8"/>
          <p:cNvSpPr txBox="1"/>
          <p:nvPr>
            <p:ph idx="4" type="ctrTitle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$3.4 M</a:t>
            </a:r>
            <a:endParaRPr/>
          </a:p>
        </p:txBody>
      </p:sp>
      <p:sp>
        <p:nvSpPr>
          <p:cNvPr id="171" name="Google Shape;171;p28"/>
          <p:cNvSpPr txBox="1"/>
          <p:nvPr>
            <p:ph idx="5" type="subTitle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 promedio de una brecha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5">
            <a:off x="829674" y="1378614"/>
            <a:ext cx="1668025" cy="1815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8"/>
          <p:cNvGrpSpPr/>
          <p:nvPr/>
        </p:nvGrpSpPr>
        <p:grpSpPr>
          <a:xfrm>
            <a:off x="1423068" y="2051714"/>
            <a:ext cx="476044" cy="469179"/>
            <a:chOff x="-64774725" y="1916550"/>
            <a:chExt cx="319000" cy="314400"/>
          </a:xfrm>
        </p:grpSpPr>
        <p:sp>
          <p:nvSpPr>
            <p:cNvPr id="174" name="Google Shape;174;p28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28"/>
          <p:cNvGrpSpPr/>
          <p:nvPr/>
        </p:nvGrpSpPr>
        <p:grpSpPr>
          <a:xfrm>
            <a:off x="4346484" y="2020805"/>
            <a:ext cx="450867" cy="449687"/>
            <a:chOff x="3599700" y="1954475"/>
            <a:chExt cx="296175" cy="295400"/>
          </a:xfrm>
        </p:grpSpPr>
        <p:sp>
          <p:nvSpPr>
            <p:cNvPr id="177" name="Google Shape;177;p28"/>
            <p:cNvSpPr/>
            <p:nvPr/>
          </p:nvSpPr>
          <p:spPr>
            <a:xfrm>
              <a:off x="3599700" y="1954475"/>
              <a:ext cx="296175" cy="295400"/>
            </a:xfrm>
            <a:custGeom>
              <a:rect b="b" l="l" r="r" t="t"/>
              <a:pathLst>
                <a:path extrusionOk="0" h="11816" w="11847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3825750" y="20757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3633550" y="207577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8"/>
          <p:cNvGrpSpPr/>
          <p:nvPr/>
        </p:nvGrpSpPr>
        <p:grpSpPr>
          <a:xfrm>
            <a:off x="7246803" y="2074770"/>
            <a:ext cx="452085" cy="341756"/>
            <a:chOff x="3962775" y="1990700"/>
            <a:chExt cx="296975" cy="224500"/>
          </a:xfrm>
        </p:grpSpPr>
        <p:sp>
          <p:nvSpPr>
            <p:cNvPr id="181" name="Google Shape;181;p28"/>
            <p:cNvSpPr/>
            <p:nvPr/>
          </p:nvSpPr>
          <p:spPr>
            <a:xfrm>
              <a:off x="4216400" y="2093100"/>
              <a:ext cx="43350" cy="18150"/>
            </a:xfrm>
            <a:custGeom>
              <a:rect b="b" l="l" r="r" t="t"/>
              <a:pathLst>
                <a:path extrusionOk="0" h="726" w="173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4206950" y="2129325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207750" y="2041900"/>
              <a:ext cx="35450" cy="34500"/>
            </a:xfrm>
            <a:custGeom>
              <a:rect b="b" l="l" r="r" t="t"/>
              <a:pathLst>
                <a:path extrusionOk="0" h="1380" w="1418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962775" y="1990700"/>
              <a:ext cx="226075" cy="224500"/>
            </a:xfrm>
            <a:custGeom>
              <a:rect b="b" l="l" r="r" t="t"/>
              <a:pathLst>
                <a:path extrusionOk="0" h="8980" w="9043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Malware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0" name="Google Shape;190;p29"/>
          <p:cNvSpPr txBox="1"/>
          <p:nvPr>
            <p:ph idx="4294967295" type="subTitle"/>
          </p:nvPr>
        </p:nvSpPr>
        <p:spPr>
          <a:xfrm>
            <a:off x="1556225" y="3299725"/>
            <a:ext cx="6031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oftware diseñado para dañar o explotar sistemas.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2637263" y="2376925"/>
            <a:ext cx="52587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un resfriado… Se contagia, se copia a sí mismo y se propaga a otros programas y archivos.</a:t>
            </a:r>
            <a:endParaRPr/>
          </a:p>
        </p:txBody>
      </p:sp>
      <p:sp>
        <p:nvSpPr>
          <p:cNvPr id="196" name="Google Shape;196;p30"/>
          <p:cNvSpPr txBox="1"/>
          <p:nvPr>
            <p:ph idx="2" type="title"/>
          </p:nvPr>
        </p:nvSpPr>
        <p:spPr>
          <a:xfrm>
            <a:off x="5056513" y="1754053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25" y="1388199"/>
            <a:ext cx="2499750" cy="24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2637263" y="2376925"/>
            <a:ext cx="52587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disfrazan de programas seguros, pero una vez dentro, abren la puerta a más infecciones o daños.</a:t>
            </a:r>
            <a:endParaRPr/>
          </a:p>
        </p:txBody>
      </p:sp>
      <p:sp>
        <p:nvSpPr>
          <p:cNvPr id="203" name="Google Shape;203;p31"/>
          <p:cNvSpPr txBox="1"/>
          <p:nvPr>
            <p:ph idx="2" type="title"/>
          </p:nvPr>
        </p:nvSpPr>
        <p:spPr>
          <a:xfrm>
            <a:off x="5056513" y="1754053"/>
            <a:ext cx="1787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Troyanos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25" y="1191500"/>
            <a:ext cx="2859175" cy="28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2657963" y="2640875"/>
            <a:ext cx="52587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 que alguien cambiara la cerradura de tu casa y te pidiera dinero por la nueva llave.</a:t>
            </a:r>
            <a:endParaRPr/>
          </a:p>
          <a:p>
            <a:pPr indent="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idx="2" type="title"/>
          </p:nvPr>
        </p:nvSpPr>
        <p:spPr>
          <a:xfrm>
            <a:off x="5056527" y="1754050"/>
            <a:ext cx="20637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Ransomware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2975" y="847213"/>
            <a:ext cx="4285825" cy="34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8"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Medidas preventivas:</a:t>
            </a:r>
            <a:endParaRPr/>
          </a:p>
        </p:txBody>
      </p:sp>
      <p:sp>
        <p:nvSpPr>
          <p:cNvPr id="217" name="Google Shape;217;p33"/>
          <p:cNvSpPr txBox="1"/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Actualizar</a:t>
            </a:r>
            <a:endParaRPr/>
          </a:p>
        </p:txBody>
      </p:sp>
      <p:sp>
        <p:nvSpPr>
          <p:cNvPr id="218" name="Google Shape;218;p33"/>
          <p:cNvSpPr txBox="1"/>
          <p:nvPr>
            <p:ph idx="1" type="subTitle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oftware</a:t>
            </a:r>
            <a:endParaRPr/>
          </a:p>
        </p:txBody>
      </p:sp>
      <p:sp>
        <p:nvSpPr>
          <p:cNvPr id="219" name="Google Shape;219;p33"/>
          <p:cNvSpPr txBox="1"/>
          <p:nvPr>
            <p:ph idx="2" type="ctrTitle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hacer click</a:t>
            </a:r>
            <a:endParaRPr/>
          </a:p>
        </p:txBody>
      </p:sp>
      <p:sp>
        <p:nvSpPr>
          <p:cNvPr id="220" name="Google Shape;220;p33"/>
          <p:cNvSpPr txBox="1"/>
          <p:nvPr>
            <p:ph idx="3" type="subTitle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enlaces o descargas sospechosas</a:t>
            </a:r>
            <a:endParaRPr/>
          </a:p>
        </p:txBody>
      </p:sp>
      <p:sp>
        <p:nvSpPr>
          <p:cNvPr id="221" name="Google Shape;221;p33"/>
          <p:cNvSpPr txBox="1"/>
          <p:nvPr>
            <p:ph idx="4" type="ctrTitle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</a:t>
            </a:r>
            <a:endParaRPr/>
          </a:p>
        </p:txBody>
      </p:sp>
      <p:sp>
        <p:nvSpPr>
          <p:cNvPr id="222" name="Google Shape;222;p33"/>
          <p:cNvSpPr txBox="1"/>
          <p:nvPr>
            <p:ph idx="5" type="subTitle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contraseñas fuertes</a:t>
            </a:r>
            <a:endParaRPr/>
          </a:p>
        </p:txBody>
      </p:sp>
      <p:sp>
        <p:nvSpPr>
          <p:cNvPr id="223" name="Google Shape;223;p33"/>
          <p:cNvSpPr txBox="1"/>
          <p:nvPr>
            <p:ph idx="6" type="ctrTitle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Cuidado con</a:t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3776454" y="2195318"/>
            <a:ext cx="483641" cy="484930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33"/>
          <p:cNvGrpSpPr/>
          <p:nvPr/>
        </p:nvGrpSpPr>
        <p:grpSpPr>
          <a:xfrm>
            <a:off x="3767436" y="3475661"/>
            <a:ext cx="492904" cy="475499"/>
            <a:chOff x="-32243500" y="2299850"/>
            <a:chExt cx="300900" cy="290275"/>
          </a:xfrm>
        </p:grpSpPr>
        <p:sp>
          <p:nvSpPr>
            <p:cNvPr id="226" name="Google Shape;226;p33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3"/>
          <p:cNvGrpSpPr/>
          <p:nvPr/>
        </p:nvGrpSpPr>
        <p:grpSpPr>
          <a:xfrm>
            <a:off x="4863377" y="2190672"/>
            <a:ext cx="513006" cy="494263"/>
            <a:chOff x="-63665750" y="1914325"/>
            <a:chExt cx="328450" cy="316450"/>
          </a:xfrm>
        </p:grpSpPr>
        <p:sp>
          <p:nvSpPr>
            <p:cNvPr id="229" name="Google Shape;229;p33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33"/>
          <p:cNvSpPr txBox="1"/>
          <p:nvPr>
            <p:ph idx="7" type="subTitle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ajeno</a:t>
            </a:r>
            <a:endParaRPr/>
          </a:p>
        </p:txBody>
      </p:sp>
      <p:grpSp>
        <p:nvGrpSpPr>
          <p:cNvPr id="232" name="Google Shape;232;p33"/>
          <p:cNvGrpSpPr/>
          <p:nvPr/>
        </p:nvGrpSpPr>
        <p:grpSpPr>
          <a:xfrm>
            <a:off x="4878204" y="3475659"/>
            <a:ext cx="483486" cy="494537"/>
            <a:chOff x="-59475600" y="2658625"/>
            <a:chExt cx="309550" cy="316625"/>
          </a:xfrm>
        </p:grpSpPr>
        <p:sp>
          <p:nvSpPr>
            <p:cNvPr id="233" name="Google Shape;233;p33"/>
            <p:cNvSpPr/>
            <p:nvPr/>
          </p:nvSpPr>
          <p:spPr>
            <a:xfrm>
              <a:off x="-59427550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-59428350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-59330675" y="291302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-593306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-59475600" y="2658625"/>
              <a:ext cx="309550" cy="316625"/>
            </a:xfrm>
            <a:custGeom>
              <a:rect b="b" l="l" r="r" t="t"/>
              <a:pathLst>
                <a:path extrusionOk="0" h="12665" w="12382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-59234600" y="2913025"/>
              <a:ext cx="19725" cy="19700"/>
            </a:xfrm>
            <a:custGeom>
              <a:rect b="b" l="l" r="r" t="t"/>
              <a:pathLst>
                <a:path extrusionOk="0" h="788" w="789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-59235375" y="2699575"/>
              <a:ext cx="20500" cy="152825"/>
            </a:xfrm>
            <a:custGeom>
              <a:rect b="b" l="l" r="r" t="t"/>
              <a:pathLst>
                <a:path extrusionOk="0" h="6113" w="82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idx="2" type="title"/>
          </p:nvPr>
        </p:nvSpPr>
        <p:spPr>
          <a:xfrm>
            <a:off x="1707600" y="2158100"/>
            <a:ext cx="58677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Lentitud del sistema</a:t>
            </a:r>
            <a:endParaRPr/>
          </a:p>
        </p:txBody>
      </p:sp>
      <p:sp>
        <p:nvSpPr>
          <p:cNvPr id="245" name="Google Shape;245;p34"/>
          <p:cNvSpPr txBox="1"/>
          <p:nvPr>
            <p:ph idx="3" type="subTitle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malware</a:t>
            </a:r>
            <a:endParaRPr/>
          </a:p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 de protección #1</a:t>
            </a:r>
            <a:endParaRPr/>
          </a:p>
        </p:txBody>
      </p:sp>
      <p:sp>
        <p:nvSpPr>
          <p:cNvPr id="248" name="Google Shape;248;p34"/>
          <p:cNvSpPr txBox="1"/>
          <p:nvPr>
            <p:ph idx="4" type="title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rchivos raros</a:t>
            </a:r>
            <a:endParaRPr/>
          </a:p>
        </p:txBody>
      </p:sp>
      <p:sp>
        <p:nvSpPr>
          <p:cNvPr id="249" name="Google Shape;249;p34"/>
          <p:cNvSpPr txBox="1"/>
          <p:nvPr>
            <p:ph idx="5" type="subTitle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de malware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